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8" r:id="rId6"/>
    <p:sldId id="269" r:id="rId7"/>
    <p:sldId id="261" r:id="rId8"/>
    <p:sldId id="265" r:id="rId9"/>
    <p:sldId id="262" r:id="rId10"/>
    <p:sldId id="266" r:id="rId11"/>
    <p:sldId id="267" r:id="rId12"/>
    <p:sldId id="263" r:id="rId13"/>
    <p:sldId id="264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03" d="100"/>
          <a:sy n="203" d="100"/>
        </p:scale>
        <p:origin x="104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23:21:06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23:20:48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2273 182 24575,'9'0'0,"376"25"0,-293-18 0,-54-4 0,-30-3 0,-11 0 0,-608-44 0,362 32 0,145 8 0,37 3 0,-100-16 0,167 16 0,0 1 0,1-1 0,-1 1 0,0-1 0,0 1 0,1-1 0,-1 1 0,0 0 0,1-1 0,-1 1 0,0 0 0,1-1 0,-1 1 0,1 0 0,-1-1 0,1 1 0,-1 0 0,0 0 0,1-1 0,-1 1 0,1 0 0,-1 0 0,1 0 0,-1 0 0,1 0 0,-1 0 0,1 0 0,0 0 0,25-8 0,96-1 0,147 8 0,-202 3 0,981 49 0,-1142-54 0,-121 12 0,137-4 0,-180 11 0,-314 12 0,555-31 0,17 3 0,0-1 0,-1 1 0,1 0 0,0-1 0,0 1 0,0 0 0,0 0 0,0-1 0,0 1 0,0 0 0,0-1 0,0 1 0,0 0 0,0-1 0,0 1 0,0 0 0,1 0 0,-1-1 0,0 1 0,0 0 0,0-1 0,0 1 0,0 0 0,1 0 0,-1-1 0,0 1 0,0 0 0,0 0 0,1 0 0,-1-1 0,1 1 0,28-21 0,4 5 0,0 1 0,1 1 0,51-13 0,111-16 0,-186 41 0,144-26 0,2 7 0,0 7 0,1 6 0,265 22 0,-407-12 0,27 3 0,-40-5 0,0 0 0,0 1 0,0-1 0,0 1 0,0 0 0,0 0 0,0-1 0,0 1 0,0 0 0,0 1 0,-1-1 0,1 0 0,-1 0 0,4 3 0,-5-3 0,0 0 0,0-1 0,0 1 0,0-1 0,0 1 0,0 0 0,0-1 0,-1 1 0,1 0 0,0-1 0,0 1 0,0-1 0,0 1 0,-1-1 0,1 1 0,0 0 0,-1-1 0,1 1 0,0-1 0,-1 0 0,1 1 0,-1-1 0,1 1 0,-1-1 0,1 1 0,-1-1 0,1 0 0,-1 1 0,1-1 0,-1 0 0,1 0 0,-1 1 0,1-1 0,-1 0 0,-1 0 0,-26 11 0,25-10 0,-103 30 0,-192 27 0,242-48 0,-326 45 0,-671 13 0,1023-67 0,21-1 0,-1 1 0,1-1 0,0-1 0,0 1 0,0-2 0,-9-1 0,37-7 0,177-46 0,361-53 0,206 50 0,-722 58 0,-18-1 0,-1 2 0,1 0 0,-1 2 0,27 4 0,-49-6 0,0 0 0,1 0 0,-1 0 0,1 0 0,-1 0 0,0 0 0,1 0 0,-1 0 0,1 0 0,-1 0 0,0 0 0,1 1 0,-1-1 0,1 0 0,-1 0 0,0 0 0,1 0 0,-1 1 0,0-1 0,1 0 0,-1 0 0,0 1 0,1-1 0,-1 0 0,0 1 0,0-1 0,1 0 0,-1 1 0,0-1 0,0 0 0,0 1 0,0-1 0,1 1 0,-1-1 0,0 0 0,0 1 0,-14 9 0,-28 4 0,-55 6 0,-112 8 0,-104-7 0,-740-23 0,1041 1 0,-19-4 0,68-4 0,62-9 0,113-4 0,98 11 0,-273 11 0,33-2 0,1 3 0,75 12 0,-142-13 0,-1 1 0,1-1 0,-1 1 0,1 0 0,-1 0 0,0 1 0,1-1 0,-1 1 0,0-1 0,0 1 0,3 3 0,-5-5 0,-1 0 0,0 0 0,0 1 0,0-1 0,1 0 0,-1 1 0,0-1 0,0 1 0,0-1 0,0 0 0,1 1 0,-1-1 0,0 1 0,0-1 0,0 0 0,0 1 0,0-1 0,0 1 0,0-1 0,0 0 0,0 1 0,0-1 0,0 1 0,-1-1 0,1 0 0,0 1 0,0-1 0,0 0 0,0 1 0,-1-1 0,1 0 0,-1 1 0,0 1 0,-1 0 0,0-1 0,0 1 0,0-1 0,-1 1 0,1-1 0,0 0 0,0 0 0,-4 1 0,-43 14 0,-2-1 0,0-4 0,-75 9 0,76-13 0,-393 47 0,-566-4 0,978-48 0,23-1 0,1-1 0,-1 1 0,1-1 0,-1-1 0,0 1 0,1-1 0,-1 0 0,-8-4 0,38-6 0,-12 8 0,521-158 0,-82 77 0,-318 69 0,193 1 0,-310 14 0,26 1 0,-38-1 0,-1 0 0,1 0 0,0 0 0,0 1 0,-1-1 0,1 1 0,0-1 0,0 1 0,-1 0 0,1-1 0,-1 1 0,1 0 0,-1 0 0,1 0 0,2 3 0,-4-4 0,0 1 0,0-1 0,0 1 0,0-1 0,1 1 0,-1 0 0,0-1 0,0 1 0,0-1 0,0 1 0,-1 0 0,1-1 0,0 1 0,0-1 0,0 1 0,0 0 0,-1-1 0,1 1 0,0-1 0,0 1 0,-1-1 0,1 1 0,0-1 0,-1 1 0,1-1 0,-1 1 0,1-1 0,-1 0 0,1 1 0,-1-1 0,1 0 0,-2 1 0,-19 12 0,-12-1 0,0-2 0,0 0 0,-48 6 0,-108 5 0,171-19 0,-402 21 0,287-24 0,-154-20 0,279 20 0,5 1 0,0 0 0,1 0 0,-1 0 0,0-1 0,0 1 0,1-1 0,-1 1 0,0-1 0,1 0 0,-1 0 0,1 0 0,-1-1 0,-3-2 0,6 3 0,1 1 0,-1-1 0,1 0 0,-1 0 0,1 1 0,-1-1 0,1 0 0,0 1 0,0-1 0,-1 1 0,1-1 0,0 1 0,0 0 0,0-1 0,-1 1 0,1 0 0,0-1 0,0 1 0,0 0 0,0 0 0,1 0 0,23-6 0,40-4 0,132-3 0,63 20 0,-248-6 0,39 1 0,3-1 0,-1 3 0,62 12 0,-85-5 0,-23-3 0,-8-7 0,1-1 0,0 1 0,-1-1 0,1 1 0,0-1 0,-1 1 0,1-1 0,-1 1 0,1-1 0,-1 0 0,1 1 0,-1-1 0,1 0 0,-1 1 0,1-1 0,-1 0 0,1 0 0,-1 1 0,0-1 0,1 0 0,-1 0 0,0 0 0,-39 10 0,0-3 0,0-1 0,-1-2 0,-48-2 0,39 0 0,-476 5 0,1-47 0,518 39 0,4 1 0,0 0 0,0 0 0,0 0 0,0-1 0,0 1 0,0-1 0,0 0 0,0 0 0,0 0 0,0 0 0,0-1 0,-3-2 0,8 3 0,0-1 0,1 0 0,-1 1 0,0 0 0,1-1 0,-1 1 0,1 0 0,0 0 0,-1 0 0,1 1 0,4-1 0,-5 0 0,55-12 0,0 3 0,82-5 0,120 9 0,-204 6 0,-45 0 0,301 3 0,-211 2 0,109 20 0,-202-24 0,-4-1 0,-1 0 0,1 1 0,0-1 0,-1 0 0,1 1 0,0 0 0,-1 0 0,1-1 0,-1 1 0,1 1 0,-1-1 0,1 0 0,-1 1 0,0-1 0,4 4 0,-6-4 0,-1-1 0,1 1 0,0 0 0,-1-1 0,1 1 0,-1-1 0,1 1 0,-1 0 0,1-1 0,-1 1 0,1-1 0,-1 1 0,0-1 0,1 0 0,-1 1 0,0-1 0,1 0 0,-1 1 0,0-1 0,1 0 0,-1 0 0,0 1 0,1-1 0,-1 0 0,0 0 0,0 0 0,1 0 0,-1 0 0,-1 0 0,-1 0 0,-123 17 0,-136-1 0,181-13 0,-604 3 0,671-6 0,10 0 0,0 1 0,0-1 0,1 0 0,-1 0 0,0-1 0,0 1 0,1-1 0,-1 0 0,1 0 0,-8-3 0,55-3 0,62 7 0,121 15 0,-119-6 0,13 0 0,270 31 0,-368-33 0,-23-6 0,0-1 0,0 0 0,-1 0 0,1 1 0,0-1 0,0 0 0,0 1 0,0-1 0,0 0 0,0 0 0,0 1 0,-1-1 0,1 0 0,0 0 0,0 1 0,0-1 0,-1 0 0,1 0 0,0 0 0,0 0 0,-1 1 0,1-1 0,0 0 0,0 0 0,-1 0 0,1 0 0,0 0 0,-1 0 0,1 0 0,0 1 0,0-1 0,-1 0 0,1 0 0,0 0 0,-1 0 0,-45 8 0,46-8 0,-300 29 0,-513-16 0,787-13 0,7-1 0,0 0 0,-30-5 0,49 6 0,0 0 0,0 0 0,0 0 0,0 0 0,0 0 0,0 0 0,0 0 0,0 0 0,1-1 0,-1 1 0,0 0 0,0 0 0,0 0 0,0 0 0,0 0 0,0 0 0,0 0 0,0 0 0,0 0 0,0 0 0,0 0 0,0 0 0,0-1 0,0 1 0,0 0 0,0 0 0,0 0 0,0 0 0,0 0 0,0 0 0,0 0 0,0 0 0,0 0 0,0 0 0,0-1 0,0 1 0,0 0 0,0 0 0,-1 0 0,1 0 0,0 0 0,0 0 0,0 0 0,0 0 0,0 0 0,0 0 0,0 0 0,0 0 0,0 0 0,0 0 0,0 0 0,0 0 0,0 0 0,-1 0 0,1 0 0,0 0 0,0 0 0,0 0 0,0 0 0,13-5 0,18-2 0,50 6 0,83 8 0,10 1 0,87-21 0,-38 0 0,-395 46 0,157-30 0,22-5 0,26-6 0,47-2 0,98-1 0,-224 12 0,-70 10 0,-14 0 0,-156-11 0,208-11 0,51 11 0,11 0 0,36-1 0,654-41 0,-647 41-1365,-12 1-5461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23:20:49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24575,'0'2'0,"0"-1"0,1 1 0,-1 0 0,1 0 0,0-1 0,-1 1 0,1 0 0,0-1 0,0 1 0,0 0 0,0-1 0,0 0 0,1 1 0,-1-1 0,0 0 0,1 1 0,-1-1 0,1 0 0,-1 0 0,1 0 0,-1 0 0,1 0 0,0-1 0,-1 1 0,1 0 0,0-1 0,0 0 0,2 1 0,10 3 0,1-2 0,24 3 0,-26-4 0,135 8 0,266-19 0,-132-21-1365,-232 23-5461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23:20:49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 24575,'-3'-1'0,"0"-1"0,8 2 0,388 38 100,58 4-1565,-425-41-5361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23:20:50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 24575,'5'-1'0,"-1"1"0,1-1 0,0 0 0,-1-1 0,0 1 0,6-4 0,7-1 0,54-12 0,1 2 0,108-8 0,149 8 0,-270 14 0,463 2 129,-50 1-1623,-457-1-5332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23:20:50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24575,'0'0'0,"7"-1"0,18-4 0,13-2 0,11-1 0,14 0 0,28-4 0,20 0 0,19 0 0,13 1 0,15 2 0,-18 2 0,-34 3 0,-34 2-8191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23:20:53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27 24575,'-52'-27'0,"51"29"0,0-1 0,1 0 0,-1 0 0,0 0 0,1 0 0,-1 0 0,1 1 0,0-1 0,-1 0 0,1 0 0,0 1 0,0-1 0,0 0 0,-1 1 0,2-1 0,-1 0 0,0 1 0,0 0 0,0 2 0,-4 73 60,11 142 0,-3-180-308,2 1 1,2-1-1,1-1 1,2 0-1,22 52 1,-24-72-6579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23:20:57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371 22 24575,'-1'3'0,"-1"0"0,1-1 0,0 1 0,0 0 0,0 0 0,0 0 0,0 0 0,1 0 0,0 0 0,-1 4 0,-9 442 0,1-163 0,-28 374 0,32-642 0,5-18 0,0 1 0,0-1 0,0 0 0,0 0 0,0 0 0,0 0 0,0 0 0,0 0 0,0 1 0,0-1 0,-1 0 0,1 0 0,0 0 0,0 0 0,0 0 0,0 0 0,0 0 0,0 0 0,0 1 0,-1-1 0,1 0 0,0 0 0,0 0 0,0 0 0,0 0 0,0 0 0,0 0 0,-1 0 0,1 0 0,0 0 0,0 0 0,0 0 0,0 0 0,0 0 0,-1 0 0,1 0 0,0 0 0,0 0 0,0 0 0,0 0 0,0 0 0,-1 0 0,1 0 0,0-1 0,0 1 0,0 0 0,0 0 0,0 0 0,0 0 0,-2-3 0,0 0 0,1 1 0,0-1 0,-1 0 0,1 0 0,0 0 0,1 0 0,-2-6 0,-10-77 0,-2-160 0,11 158 0,3 81 0,-5-104 0,5 0 0,15-123 0,-17 258 0,1 0 0,2 37 0,1-1 0,-2 77 0,10 503 0,-10-632 0,0-2 0,0 0 0,1 0 0,0 0 0,0 0 0,2 7 0,5-60 0,0-402 0,-7 197 0,0 222 0,-3-289 0,-2 300 0,-2 26 0,-5 34 0,-118 746 0,124-748 0,-16 194 0,21-233 0,0 0 0,0 0 0,0 0 0,1 0 0,-1 0 0,0 0 0,0 0 0,0 0 0,0 0 0,0 0 0,0 0 0,1 0 0,-1 0 0,0 0 0,0 0 0,0 0 0,0 0 0,0 0 0,0 0 0,0 0 0,1 0 0,-1 0 0,0 0 0,0 0 0,0 0 0,0 0 0,0 0 0,0 1 0,0-1 0,0 0 0,1 0 0,-1 0 0,0 0 0,0 0 0,0 0 0,0 0 0,0 0 0,0 1 0,0-1 0,0 0 0,0 0 0,0 0 0,0 0 0,0 0 0,0 0 0,0 1 0,0-1 0,0 0 0,0 0 0,0 0 0,0 0 0,6-13 0,14-73 0,16-150 0,-24 144 0,4-26 0,66-663 0,-102 994 0,5-78 0,-16 148 0,-24 323 0,54-594 0,2-13 0,0-24 0,-16-1046 0,15 1059 0,0 8 0,0 0 0,0 0 0,0 0 0,0 0 0,-1 0 0,1 0 0,-1 0 0,0 0 0,0 0 0,-1 1 0,-2-7 0,0 38 0,-5 990 0,7-990 0,0-19 0,-1-20 0,-1-38 0,2 0 0,6-64 0,0 42 0,5-208 0,27-460 0,-77 1546 0,35-635 0,3-54 0,-56-883 0,56 744 0,3 21 0,0 0 0,0 0 0,0 0 0,0 0 0,0 0 0,0 0 0,1 1 0,-1-1 0,0 0 0,0 0 0,0 0 0,0 0 0,0 0 0,0 0 0,0 0 0,-1 0 0,1 1 0,0-1 0,0 0 0,0 0 0,0 0 0,0 0 0,0 0 0,0 0 0,0 0 0,0 0 0,0 0 0,0 0 0,0 1 0,0-1 0,0 0 0,0 0 0,0 0 0,0 0 0,-1 0 0,1 0 0,0 0 0,0 0 0,0 0 0,0 0 0,0 0 0,0 0 0,0 0 0,0 0 0,0 0 0,-1 0 0,1 0 0,0 0 0,0 0 0,0 0 0,0 0 0,0 0 0,0 0 0,0 0 0,0 0 0,0 0 0,-1 0 0,1 0 0,0 0 0,0 0 0,0 0 0,0 0 0,-6 41 0,-10 752 0,16-783 0,-1-12 0,-1-22 0,5-627 0,4 429 0,-7 177 0,-1 34 0,0 0 0,1-1 0,1 1 0,0 0 0,0-1 0,6-17 0,-7 29 0,0 0 0,0 0 0,0 0 0,0 0 0,0 0 0,0 0 0,0 0 0,0 0 0,0 1 0,0-1 0,0 0 0,0 0 0,0 0 0,0 0 0,0 0 0,0 0 0,1 0 0,-1 0 0,0 0 0,0 0 0,0 0 0,0 0 0,0 1 0,0-1 0,0 0 0,0 0 0,1 0 0,-1 0 0,0 0 0,0 0 0,0 0 0,0 0 0,0 0 0,0 0 0,0 0 0,0 0 0,1 0 0,-1 0 0,0 0 0,0 0 0,0 0 0,0 0 0,0 0 0,0-1 0,0 1 0,0 0 0,1 0 0,0 15 0,-26 362 0,-10 307 0,49-1098 0,0 41 0,-12 291 0,0-325 0,-6 659 0,-1-108 0,-5 181 0,-2 314 0,23-711 0,-3 28 0,180-1014 0,-184 1033 0,-3 15 0,1-1 0,1 0 0,6-19 0,-10 61 0,1-10 0,18 1206 0,-4-1319 0,69-888 0,-82 955 0,-1 6 0,3 39 0,-6 290 0,-2-174 0,-1 75 0,-4 325 0,20-655 0,0 32 0,78-946 0,-87 1223 0,1-50 0,-3 26 0,15 593 0,-12-741 0,-1-43 0,-1 16 0,24-637 0,-11 336 0,-2 69 0,-17 600 0,5-123 0,-5-58 0,-17-276 0,-61-166 0,61 212 0,21 54 0,1 0 0,0-1 0,0 1 0,1 0 0,-1-1 0,0 1 0,1 0 0,-1 0 0,1-1 0,-1 1 0,1 0 0,0 0 0,-1 3 0,-14 161 61,8 246 1,4-39-1550,0-335-5338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26739c4b7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26739c4b7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2908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26739c4b7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26739c4b7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214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26739c4b79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26739c4b79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26739c4b79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26739c4b79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26739c4b79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26739c4b79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26739c4b79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26739c4b79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26739c4b79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26739c4b79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600"/>
              <a:buFont typeface="Times New Roman"/>
              <a:buAutoNum type="arabicPeriod"/>
            </a:pPr>
            <a:r>
              <a:rPr lang="en" sz="1600">
                <a:solidFill>
                  <a:srgbClr val="3030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Saw cutting treatment samples </a:t>
            </a:r>
            <a:endParaRPr sz="1600">
              <a:solidFill>
                <a:srgbClr val="30303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600"/>
              <a:buFont typeface="Times New Roman"/>
              <a:buAutoNum type="arabicPeriod"/>
            </a:pPr>
            <a:r>
              <a:rPr lang="en" sz="1600">
                <a:solidFill>
                  <a:srgbClr val="3030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Gluing cross-section onto imaging slide </a:t>
            </a:r>
            <a:endParaRPr sz="1600">
              <a:solidFill>
                <a:srgbClr val="30303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600"/>
              <a:buFont typeface="Times New Roman"/>
              <a:buAutoNum type="arabicPeriod"/>
            </a:pPr>
            <a:r>
              <a:rPr lang="en" sz="1600">
                <a:solidFill>
                  <a:srgbClr val="3030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Polishing sample surface for uniform surface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26739c4b79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26739c4b79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600"/>
              <a:buFont typeface="Times New Roman"/>
              <a:buAutoNum type="arabicPeriod"/>
            </a:pPr>
            <a:r>
              <a:rPr lang="en" sz="1600">
                <a:solidFill>
                  <a:srgbClr val="3030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Leica DMI6000 microscope </a:t>
            </a:r>
            <a:endParaRPr sz="1600">
              <a:solidFill>
                <a:srgbClr val="30303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600"/>
              <a:buFont typeface="Times New Roman"/>
              <a:buAutoNum type="arabicPeriod"/>
            </a:pPr>
            <a:r>
              <a:rPr lang="en" sz="1600">
                <a:solidFill>
                  <a:srgbClr val="3030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Capture fluorescent and brightfield images </a:t>
            </a:r>
            <a:endParaRPr sz="1600">
              <a:solidFill>
                <a:srgbClr val="30303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600"/>
              <a:buFont typeface="Times New Roman"/>
              <a:buAutoNum type="arabicPeriod"/>
            </a:pPr>
            <a:r>
              <a:rPr lang="en" sz="1600">
                <a:solidFill>
                  <a:srgbClr val="3030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Programmed stitching to create full image of cortical bone </a:t>
            </a:r>
            <a:endParaRPr sz="1600">
              <a:solidFill>
                <a:srgbClr val="30303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600"/>
              <a:buFont typeface="Times New Roman"/>
              <a:buAutoNum type="arabicPeriod"/>
            </a:pPr>
            <a:r>
              <a:rPr lang="en" sz="1600">
                <a:solidFill>
                  <a:srgbClr val="3030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Application of ImageJ software </a:t>
            </a:r>
            <a:endParaRPr sz="1600">
              <a:solidFill>
                <a:srgbClr val="30303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600"/>
              <a:buFont typeface="Times New Roman"/>
              <a:buAutoNum type="arabicPeriod"/>
            </a:pPr>
            <a:r>
              <a:rPr lang="en" sz="1600">
                <a:solidFill>
                  <a:srgbClr val="3030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Color thresholding </a:t>
            </a:r>
            <a:endParaRPr sz="1600">
              <a:solidFill>
                <a:srgbClr val="30303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600"/>
              <a:buFont typeface="Times New Roman"/>
              <a:buAutoNum type="arabicPeriod"/>
            </a:pPr>
            <a:r>
              <a:rPr lang="en" sz="1600">
                <a:solidFill>
                  <a:srgbClr val="3030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Calculate rate of bone growth (cortical bone / total bone growth)</a:t>
            </a:r>
            <a:endParaRPr sz="1600">
              <a:solidFill>
                <a:srgbClr val="30303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600">
              <a:solidFill>
                <a:srgbClr val="30303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7140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26739c4b79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26739c4b79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600"/>
              <a:buFont typeface="Times New Roman"/>
              <a:buAutoNum type="arabicPeriod"/>
            </a:pPr>
            <a:r>
              <a:rPr lang="en" sz="1600">
                <a:solidFill>
                  <a:srgbClr val="3030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Leica DMI6000 microscope </a:t>
            </a:r>
            <a:endParaRPr sz="1600">
              <a:solidFill>
                <a:srgbClr val="30303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600"/>
              <a:buFont typeface="Times New Roman"/>
              <a:buAutoNum type="arabicPeriod"/>
            </a:pPr>
            <a:r>
              <a:rPr lang="en" sz="1600">
                <a:solidFill>
                  <a:srgbClr val="3030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Capture fluorescent and brightfield images </a:t>
            </a:r>
            <a:endParaRPr sz="1600">
              <a:solidFill>
                <a:srgbClr val="30303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600"/>
              <a:buFont typeface="Times New Roman"/>
              <a:buAutoNum type="arabicPeriod"/>
            </a:pPr>
            <a:r>
              <a:rPr lang="en" sz="1600">
                <a:solidFill>
                  <a:srgbClr val="3030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Programmed stitching to create full image of cortical bone </a:t>
            </a:r>
            <a:endParaRPr sz="1600">
              <a:solidFill>
                <a:srgbClr val="30303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600"/>
              <a:buFont typeface="Times New Roman"/>
              <a:buAutoNum type="arabicPeriod"/>
            </a:pPr>
            <a:r>
              <a:rPr lang="en" sz="1600">
                <a:solidFill>
                  <a:srgbClr val="3030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Application of ImageJ software </a:t>
            </a:r>
            <a:endParaRPr sz="1600">
              <a:solidFill>
                <a:srgbClr val="30303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600"/>
              <a:buFont typeface="Times New Roman"/>
              <a:buAutoNum type="arabicPeriod"/>
            </a:pPr>
            <a:r>
              <a:rPr lang="en" sz="1600">
                <a:solidFill>
                  <a:srgbClr val="3030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Color thresholding </a:t>
            </a:r>
            <a:endParaRPr sz="1600">
              <a:solidFill>
                <a:srgbClr val="30303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600"/>
              <a:buFont typeface="Times New Roman"/>
              <a:buAutoNum type="arabicPeriod"/>
            </a:pPr>
            <a:r>
              <a:rPr lang="en" sz="1600">
                <a:solidFill>
                  <a:srgbClr val="3030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Calculate rate of bone growth (cortical bone / total bone growth)</a:t>
            </a:r>
            <a:endParaRPr sz="1600">
              <a:solidFill>
                <a:srgbClr val="30303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600">
              <a:solidFill>
                <a:srgbClr val="30303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5979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28df23875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28df23875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28df23875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28df23875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6420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26739c4b7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26739c4b7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4.png"/><Relationship Id="rId18" Type="http://schemas.openxmlformats.org/officeDocument/2006/relationships/customXml" Target="../ink/ink8.xml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customXml" Target="../ink/ink5.xm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customXml" Target="../ink/ink4.xml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customXml" Target="../ink/ink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688" y="611550"/>
            <a:ext cx="8520600" cy="13326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lt1"/>
                </a:solidFill>
              </a:rPr>
              <a:t>Quantitative Analysis of Bone Regenerated Using Patient Specific 3D Printed Scaffolds</a:t>
            </a:r>
            <a:endParaRPr sz="6600" b="1">
              <a:solidFill>
                <a:schemeClr val="lt1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202250"/>
            <a:ext cx="8520600" cy="13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Intern: Adeeb Hossain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Mentor: Dr. David Margolis, University of Arizona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Space Grant Symposium, Arizona State University 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April 22nd, 2023 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500" y="3429900"/>
            <a:ext cx="1118950" cy="17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8025" y="3429900"/>
            <a:ext cx="2245981" cy="17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8407" y="3429900"/>
            <a:ext cx="1347180" cy="14653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E0D2EA2-7E44-CE03-E1A8-264F95E7D25A}"/>
                  </a:ext>
                </a:extLst>
              </p14:cNvPr>
              <p14:cNvContentPartPr/>
              <p14:nvPr/>
            </p14:nvContentPartPr>
            <p14:xfrm>
              <a:off x="-706455" y="1412134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E0D2EA2-7E44-CE03-E1A8-264F95E7D25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15455" y="140349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Anticipated Results 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16725"/>
            <a:ext cx="2651174" cy="341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7212" y="1416725"/>
            <a:ext cx="2651162" cy="341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601" y="0"/>
            <a:ext cx="631425" cy="68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507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Anticipated Results 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16725"/>
            <a:ext cx="2651174" cy="341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7212" y="1416725"/>
            <a:ext cx="2651162" cy="341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2700" y="1416725"/>
            <a:ext cx="2651174" cy="34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601" y="0"/>
            <a:ext cx="631425" cy="68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844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Significance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Addresses resource scarcity to treat fractures </a:t>
            </a:r>
            <a:endParaRPr sz="20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 use to treat fractures </a:t>
            </a:r>
            <a:endParaRPr sz="20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Faster healing times for fractures</a:t>
            </a:r>
            <a:endParaRPr sz="20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Reduce cost of treating fractures </a:t>
            </a:r>
            <a:endParaRPr sz="20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601" y="0"/>
            <a:ext cx="631425" cy="6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icture containing text, case">
            <a:extLst>
              <a:ext uri="{FF2B5EF4-FFF2-40B4-BE49-F238E27FC236}">
                <a16:creationId xmlns:a16="http://schemas.microsoft.com/office/drawing/2014/main" id="{613CE2C5-411B-B6D3-0AEE-3762E51BD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155" y="1329600"/>
            <a:ext cx="4399145" cy="26614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>
            <a:spLocks noGrp="1"/>
          </p:cNvSpPr>
          <p:nvPr>
            <p:ph type="title"/>
          </p:nvPr>
        </p:nvSpPr>
        <p:spPr>
          <a:xfrm>
            <a:off x="311700" y="918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02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 You </a:t>
            </a:r>
            <a:endParaRPr sz="602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" name="Google Shape;133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Special Acknowledgements to….</a:t>
            </a: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David Margolis (PI) </a:t>
            </a: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David Gonzales (lab manager) </a:t>
            </a: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University of Arizona</a:t>
            </a: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NASA Space Grant</a:t>
            </a:r>
            <a:r>
              <a:rPr lang="en" sz="1600" b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Google Shape;134;p21"/>
          <p:cNvSpPr txBox="1">
            <a:spLocks noGrp="1"/>
          </p:cNvSpPr>
          <p:nvPr>
            <p:ph type="body" idx="4294967295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601" y="0"/>
            <a:ext cx="631425" cy="6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430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What is the Problem? 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35940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>
                <a:solidFill>
                  <a:schemeClr val="dk2"/>
                </a:solidFill>
              </a:rPr>
              <a:t>Limited resources in space</a:t>
            </a:r>
            <a:endParaRPr sz="2000">
              <a:solidFill>
                <a:schemeClr val="dk2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>
                <a:solidFill>
                  <a:schemeClr val="dk2"/>
                </a:solidFill>
              </a:rPr>
              <a:t>Injuries can be left inadequately treated </a:t>
            </a:r>
            <a:endParaRPr sz="2000">
              <a:solidFill>
                <a:schemeClr val="dk2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>
                <a:solidFill>
                  <a:schemeClr val="dk2"/>
                </a:solidFill>
              </a:rPr>
              <a:t>How do we treat bone injuries with limited resources? 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8975" y="1359393"/>
            <a:ext cx="4446802" cy="28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601" y="0"/>
            <a:ext cx="631425" cy="6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Objectives 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3298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dirty="0">
                <a:solidFill>
                  <a:schemeClr val="dk2"/>
                </a:solidFill>
              </a:rPr>
              <a:t>Treating large bone defects </a:t>
            </a:r>
            <a:endParaRPr dirty="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dirty="0">
                <a:solidFill>
                  <a:schemeClr val="dk2"/>
                </a:solidFill>
              </a:rPr>
              <a:t>Implant 3D printed scaffolds specific to fracture site</a:t>
            </a:r>
            <a:endParaRPr dirty="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dirty="0">
                <a:solidFill>
                  <a:schemeClr val="dk2"/>
                </a:solidFill>
              </a:rPr>
              <a:t>Mechanical testing and CT imaging </a:t>
            </a:r>
            <a:endParaRPr dirty="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b="1" dirty="0">
                <a:solidFill>
                  <a:schemeClr val="dk2"/>
                </a:solidFill>
              </a:rPr>
              <a:t>Histology of bone formation </a:t>
            </a:r>
            <a:endParaRPr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solidFill>
                <a:schemeClr val="dk2"/>
              </a:solidFill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3342" y="2780372"/>
            <a:ext cx="2177355" cy="2159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601" y="0"/>
            <a:ext cx="631425" cy="6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close-up of a bone&#10;&#10;Description automatically generated with low confidence">
            <a:extLst>
              <a:ext uri="{FF2B5EF4-FFF2-40B4-BE49-F238E27FC236}">
                <a16:creationId xmlns:a16="http://schemas.microsoft.com/office/drawing/2014/main" id="{E6BD4754-F4EF-A323-2619-BE06E92D1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303" y="2780371"/>
            <a:ext cx="2177355" cy="2159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3695D3-B033-ECEE-7532-AC9852E216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9870" y="2780371"/>
            <a:ext cx="2177354" cy="215916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Methodology 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Hard Tissue Histology 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Slide Staining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13716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601" y="0"/>
            <a:ext cx="631425" cy="6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183F7D-8951-880F-B461-456882CA8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700" y="1571028"/>
            <a:ext cx="3715299" cy="3333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56C8A0-CC8B-6E7B-FAD6-9921DFBD3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50" y="1571028"/>
            <a:ext cx="3721520" cy="333301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052EC4C-E3B6-89C0-69A6-AF9BE0318192}"/>
              </a:ext>
            </a:extLst>
          </p:cNvPr>
          <p:cNvGrpSpPr/>
          <p:nvPr/>
        </p:nvGrpSpPr>
        <p:grpSpPr>
          <a:xfrm>
            <a:off x="1195065" y="4312294"/>
            <a:ext cx="1302840" cy="141120"/>
            <a:chOff x="1195065" y="4312294"/>
            <a:chExt cx="1302840" cy="14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700BDD1-B08D-32DB-B58E-1D66BD50EF42}"/>
                    </a:ext>
                  </a:extLst>
                </p14:cNvPr>
                <p14:cNvContentPartPr/>
                <p14:nvPr/>
              </p14:nvContentPartPr>
              <p14:xfrm>
                <a:off x="1248705" y="4312294"/>
                <a:ext cx="1249200" cy="115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700BDD1-B08D-32DB-B58E-1D66BD50EF4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40065" y="4303294"/>
                  <a:ext cx="126684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30E5974-0724-423E-9BEA-3762D5358C26}"/>
                    </a:ext>
                  </a:extLst>
                </p14:cNvPr>
                <p14:cNvContentPartPr/>
                <p14:nvPr/>
              </p14:nvContentPartPr>
              <p14:xfrm>
                <a:off x="1195065" y="4432534"/>
                <a:ext cx="364680" cy="20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30E5974-0724-423E-9BEA-3762D5358C2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86425" y="4423894"/>
                  <a:ext cx="3823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D76C655-EB3E-A8BB-F198-CA057926E658}"/>
                    </a:ext>
                  </a:extLst>
                </p14:cNvPr>
                <p14:cNvContentPartPr/>
                <p14:nvPr/>
              </p14:nvContentPartPr>
              <p14:xfrm>
                <a:off x="1252665" y="4360534"/>
                <a:ext cx="315360" cy="29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D76C655-EB3E-A8BB-F198-CA057926E65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43665" y="4351894"/>
                  <a:ext cx="3330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A7EF98D-8EE5-A32A-A26C-FCC538ADE284}"/>
                    </a:ext>
                  </a:extLst>
                </p14:cNvPr>
                <p14:cNvContentPartPr/>
                <p14:nvPr/>
              </p14:nvContentPartPr>
              <p14:xfrm>
                <a:off x="1275705" y="4363774"/>
                <a:ext cx="639000" cy="33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A7EF98D-8EE5-A32A-A26C-FCC538ADE28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66705" y="4355134"/>
                  <a:ext cx="65664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3ADA3A9-41C5-5ECB-2659-DEE2DFA2077B}"/>
                    </a:ext>
                  </a:extLst>
                </p14:cNvPr>
                <p14:cNvContentPartPr/>
                <p14:nvPr/>
              </p14:nvContentPartPr>
              <p14:xfrm>
                <a:off x="1599705" y="4387174"/>
                <a:ext cx="408240" cy="36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3ADA3A9-41C5-5ECB-2659-DEE2DFA2077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90705" y="4378534"/>
                  <a:ext cx="425880" cy="53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4757E6-E1DA-E53A-7889-EBDFB8FE058A}"/>
                  </a:ext>
                </a:extLst>
              </p14:cNvPr>
              <p14:cNvContentPartPr/>
              <p14:nvPr/>
            </p14:nvContentPartPr>
            <p14:xfrm>
              <a:off x="7549785" y="3534694"/>
              <a:ext cx="31680" cy="2257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4757E6-E1DA-E53A-7889-EBDFB8FE058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541145" y="3525694"/>
                <a:ext cx="4932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11ED740-ED81-6EC6-19FF-CB1B30260DB3}"/>
                  </a:ext>
                </a:extLst>
              </p14:cNvPr>
              <p14:cNvContentPartPr/>
              <p14:nvPr/>
            </p14:nvContentPartPr>
            <p14:xfrm>
              <a:off x="7466985" y="3413374"/>
              <a:ext cx="178920" cy="595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11ED740-ED81-6EC6-19FF-CB1B30260DB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458345" y="3404374"/>
                <a:ext cx="196560" cy="613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Methodology 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 b="1">
                <a:solidFill>
                  <a:schemeClr val="dk2"/>
                </a:solidFill>
              </a:rPr>
              <a:t>Microscopic Imaging</a:t>
            </a:r>
            <a:endParaRPr sz="1600" b="1">
              <a:solidFill>
                <a:schemeClr val="dk2"/>
              </a:solidFill>
            </a:endParaRPr>
          </a:p>
          <a:p>
            <a:pPr marL="9144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Leica DMI6000 microscope </a:t>
            </a:r>
            <a:endParaRPr sz="1600">
              <a:solidFill>
                <a:schemeClr val="dk2"/>
              </a:solidFill>
            </a:endParaRPr>
          </a:p>
          <a:p>
            <a:pPr marL="9144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Capture fluorescent and brightfield images 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" name="Google Shape;93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 b="1">
                <a:solidFill>
                  <a:schemeClr val="dk2"/>
                </a:solidFill>
              </a:rPr>
              <a:t>Image Analysis </a:t>
            </a:r>
            <a:endParaRPr sz="1600" b="1">
              <a:solidFill>
                <a:schemeClr val="dk2"/>
              </a:solidFill>
            </a:endParaRPr>
          </a:p>
          <a:p>
            <a:pPr marL="9144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Application of ImageJ software </a:t>
            </a:r>
            <a:endParaRPr sz="1600">
              <a:solidFill>
                <a:schemeClr val="dk2"/>
              </a:solidFill>
            </a:endParaRPr>
          </a:p>
          <a:p>
            <a:pPr marL="9144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Color thresholding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601" y="0"/>
            <a:ext cx="631425" cy="6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7776719-FE17-E9C0-8FE0-5DAB9D65F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41" y="2446562"/>
            <a:ext cx="2758617" cy="247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37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Methodology 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 b="1">
                <a:solidFill>
                  <a:schemeClr val="dk2"/>
                </a:solidFill>
              </a:rPr>
              <a:t>Microscopic Imaging</a:t>
            </a:r>
            <a:endParaRPr sz="1600" b="1">
              <a:solidFill>
                <a:schemeClr val="dk2"/>
              </a:solidFill>
            </a:endParaRPr>
          </a:p>
          <a:p>
            <a:pPr marL="9144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Leica DMI6000 microscope </a:t>
            </a:r>
            <a:endParaRPr sz="1600">
              <a:solidFill>
                <a:schemeClr val="dk2"/>
              </a:solidFill>
            </a:endParaRPr>
          </a:p>
          <a:p>
            <a:pPr marL="9144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Capture fluorescent and brightfield images 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" name="Google Shape;93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 b="1">
                <a:solidFill>
                  <a:schemeClr val="dk2"/>
                </a:solidFill>
              </a:rPr>
              <a:t>Image Analysis </a:t>
            </a:r>
            <a:endParaRPr sz="1600" b="1">
              <a:solidFill>
                <a:schemeClr val="dk2"/>
              </a:solidFill>
            </a:endParaRPr>
          </a:p>
          <a:p>
            <a:pPr marL="9144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Application of ImageJ software </a:t>
            </a:r>
            <a:endParaRPr sz="1600">
              <a:solidFill>
                <a:schemeClr val="dk2"/>
              </a:solidFill>
            </a:endParaRPr>
          </a:p>
          <a:p>
            <a:pPr marL="9144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Color thresholding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601" y="0"/>
            <a:ext cx="631425" cy="6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7776719-FE17-E9C0-8FE0-5DAB9D65F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41" y="2446563"/>
            <a:ext cx="2758617" cy="2478576"/>
          </a:xfrm>
          <a:prstGeom prst="rect">
            <a:avLst/>
          </a:prstGeom>
        </p:spPr>
      </p:pic>
      <p:pic>
        <p:nvPicPr>
          <p:cNvPr id="4" name="Picture 3" descr="A picture containing invertebrate, worm&#10;&#10;Description automatically generated">
            <a:extLst>
              <a:ext uri="{FF2B5EF4-FFF2-40B4-BE49-F238E27FC236}">
                <a16:creationId xmlns:a16="http://schemas.microsoft.com/office/drawing/2014/main" id="{76592C03-0E6F-D6AD-8780-DFB13AA0A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044" y="2446562"/>
            <a:ext cx="2862319" cy="24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68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Anticipated Results 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751" y="1017725"/>
            <a:ext cx="4157799" cy="408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601" y="0"/>
            <a:ext cx="631425" cy="68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4706600" y="4409475"/>
            <a:ext cx="10389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Total Bone Growth: 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1.89 cm^2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Anticipated Results 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751" y="1017725"/>
            <a:ext cx="4157799" cy="408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6597" y="1017725"/>
            <a:ext cx="4125704" cy="408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601" y="0"/>
            <a:ext cx="631425" cy="68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4706600" y="4409475"/>
            <a:ext cx="10389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Total Bone Growth: 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1.89 cm^2</a:t>
            </a:r>
            <a:endParaRPr sz="11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321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Anticipated Results 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16725"/>
            <a:ext cx="2651174" cy="341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601" y="0"/>
            <a:ext cx="631425" cy="6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300</Words>
  <Application>Microsoft Office PowerPoint</Application>
  <PresentationFormat>On-screen Show (16:9)</PresentationFormat>
  <Paragraphs>84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Times New Roman</vt:lpstr>
      <vt:lpstr>Simple Dark</vt:lpstr>
      <vt:lpstr>Quantitative Analysis of Bone Regenerated Using Patient Specific 3D Printed Scaffolds</vt:lpstr>
      <vt:lpstr>What is the Problem? </vt:lpstr>
      <vt:lpstr>Objectives </vt:lpstr>
      <vt:lpstr>Methodology </vt:lpstr>
      <vt:lpstr>Methodology </vt:lpstr>
      <vt:lpstr>Methodology </vt:lpstr>
      <vt:lpstr>Anticipated Results </vt:lpstr>
      <vt:lpstr>Anticipated Results </vt:lpstr>
      <vt:lpstr>Anticipated Results </vt:lpstr>
      <vt:lpstr>Anticipated Results </vt:lpstr>
      <vt:lpstr>Anticipated Results </vt:lpstr>
      <vt:lpstr>Significance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Quantitative Analysis of Bone Regenerated Using Patient Specific 3D Printed Scaffolds</dc:title>
  <dc:creator>Michelle A. Coe</dc:creator>
  <cp:lastModifiedBy>Coe, Michelle A - (macoe)</cp:lastModifiedBy>
  <cp:revision>2</cp:revision>
  <dcterms:modified xsi:type="dcterms:W3CDTF">2023-04-18T22:49:54Z</dcterms:modified>
</cp:coreProperties>
</file>